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207347-B001-472E-BB44-BF81D29844BB}" type="datetimeFigureOut">
              <a:rPr lang="en-US" smtClean="0"/>
              <a:t>4/23/2019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E97127-F981-4BD3-AA68-0E2C9C5A78F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Sports Medicine is an interdisciplinary branch of medicine and mainly focuses on physical fitness among sports people and the aged. Through Sports medicine, these groups of people are guaranteed prevention, diagnosis, and treatment of injuries. The primary professionals in sports medicine include; trainers, surgeons, physical therapists and special physicians (Best 45).</a:t>
            </a:r>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history of sports medicine can be traced back in the 17th century during the old medical specialty, Chinese Writing, and early Hindu traditions. Developments were extended to the 19th century during the Olympic Games where research in Sports medicine was sought to improve the physical aspects of athletes. The first Sports Medicine Department was established in 1950 followed by the establishment of the Orthopedic </a:t>
            </a:r>
            <a:r>
              <a:rPr lang="en-US" sz="1200" kern="1200" dirty="0" err="1" smtClean="0">
                <a:solidFill>
                  <a:schemeClr val="tx1"/>
                </a:solidFill>
                <a:latin typeface="+mn-lt"/>
                <a:ea typeface="+mn-ea"/>
                <a:cs typeface="+mn-cs"/>
              </a:rPr>
              <a:t>Traumatological</a:t>
            </a:r>
            <a:r>
              <a:rPr lang="en-US" sz="1200" kern="1200" dirty="0" smtClean="0">
                <a:solidFill>
                  <a:schemeClr val="tx1"/>
                </a:solidFill>
                <a:latin typeface="+mn-lt"/>
                <a:ea typeface="+mn-ea"/>
                <a:cs typeface="+mn-cs"/>
              </a:rPr>
              <a:t> Sports Medicine in 2000, and these have spearheaded the current face of Sports Medicine (Best 48).</a:t>
            </a:r>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Majority of sports Medicine firms are corporate entities. In most cases, these firms have managers of directors who control their daily operations. The managers set policies, rules, and regulations to control their daily activities. Also, the health staff or employees are involved in decision making to ensure that the clients are offered effective services (Carlos 48).</a:t>
            </a:r>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Sports Medicine has shaped the healthcare delivery system through specialization. In this case, the elderly athletes have a very core avenue through which they can receive care. Sports medicine creates a room for training, facilitates access of supplements, educates the elderly on physical fitness and creates time for the elderly to recover. These programs lead to the improvement of breathing capacity, heart rate, bone strength, flexibility, and muscular strength among the elderly (Carlos 48).</a:t>
            </a:r>
          </a:p>
          <a:p>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delivery of services in Sports medicine is dependent on the need of the patient. After assessing the patient's needs, effective treatment is sought. Diagnosis plays a very core part of the treatment plan. In most cases, there is a combination of physical therapy, athletic training, nutrition and physical services (Daniel 89). The physician always creates a schedule between himself and herself with the patient as a follow up for the recovery process. In most cases, service delivery is based on diagnosis and treatment options, proposal of a treatment plan, rehabilitation, monitoring the recovery process and provision of medication.</a:t>
            </a:r>
          </a:p>
          <a:p>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Athletic trainers in Sports medicine are well trained medical professionals and not normal personal trainers or exercise instructors. Athletic trainers are individuals with skills in preventing and treating sports injuries and always require state licensing. The athletic trainers work with coaches, athletes, physical therapists, and doctors. Athletic trainers require college degree and state licensing (Daniel 32). Physical therapists are also part of the necessary professionals in Sports medicine. These are professionals trained in using exercises, manual manipulation, and specialized equipment to improve an athlete's physical abilities. In most cases, they deal with the aged population. Physical therapists require a master's Degree and state licensing.</a:t>
            </a:r>
          </a:p>
          <a:p>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Nutritionists are very important in Sports Medicine, and they are vital in advising individuals on the best diet to consume. They nutritionists scrutinize the meal plans and the menus of the athletes and the elderly. The nutritionists should have an undergraduate certification from the American Dietetics Association (</a:t>
            </a:r>
            <a:r>
              <a:rPr lang="en-US" sz="1200" kern="1200" dirty="0" err="1" smtClean="0">
                <a:solidFill>
                  <a:schemeClr val="tx1"/>
                </a:solidFill>
                <a:latin typeface="+mn-lt"/>
                <a:ea typeface="+mn-ea"/>
                <a:cs typeface="+mn-cs"/>
              </a:rPr>
              <a:t>Sfandiari</a:t>
            </a:r>
            <a:r>
              <a:rPr lang="en-US" sz="1200" kern="1200" dirty="0" smtClean="0">
                <a:solidFill>
                  <a:schemeClr val="tx1"/>
                </a:solidFill>
                <a:latin typeface="+mn-lt"/>
                <a:ea typeface="+mn-ea"/>
                <a:cs typeface="+mn-cs"/>
              </a:rPr>
              <a:t> 70). Medical doctors also play a very core role in Sports Medicine. The doctors require at least four years' training in a medical school. The doctors are core in diagnosing diseases and injuries, provision of physical therapy, medicine, hospitalization, and surgery.</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Increment budget is provided as a boost for the spending in the previous year in Sports medicine firms, the spending reduction model is sought to preserve institution funds while the zero-based budget is sought due to the frequent organizational alternations. Sports Medicine is usually funded by nongovernmental organizations, grant organizations, private f1rms as well as the government (</a:t>
            </a:r>
            <a:r>
              <a:rPr lang="en-US" sz="1200" kern="1200" dirty="0" err="1" smtClean="0">
                <a:solidFill>
                  <a:schemeClr val="tx1"/>
                </a:solidFill>
                <a:latin typeface="+mn-lt"/>
                <a:ea typeface="+mn-ea"/>
                <a:cs typeface="+mn-cs"/>
              </a:rPr>
              <a:t>Kodali</a:t>
            </a:r>
            <a:r>
              <a:rPr lang="en-US" sz="1200" kern="1200" dirty="0" smtClean="0">
                <a:solidFill>
                  <a:schemeClr val="tx1"/>
                </a:solidFill>
                <a:latin typeface="+mn-lt"/>
                <a:ea typeface="+mn-ea"/>
                <a:cs typeface="+mn-cs"/>
              </a:rPr>
              <a:t> et al. 158).</a:t>
            </a:r>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Most sportsmen and women face physical injuries and such, and their high number might overwhelm the capability of professionals in Sports Medicine. Also, some of these injuries are very difficult to treat. Some athletes also struggle in the desire to balance between the sport and work or school and this is also a challenging area in Sports medicine (</a:t>
            </a:r>
            <a:r>
              <a:rPr lang="en-US" sz="1200" kern="1200" dirty="0" err="1" smtClean="0">
                <a:solidFill>
                  <a:schemeClr val="tx1"/>
                </a:solidFill>
                <a:latin typeface="+mn-lt"/>
                <a:ea typeface="+mn-ea"/>
                <a:cs typeface="+mn-cs"/>
              </a:rPr>
              <a:t>Kodali</a:t>
            </a:r>
            <a:r>
              <a:rPr lang="en-US" sz="1200" kern="1200" dirty="0" smtClean="0">
                <a:solidFill>
                  <a:schemeClr val="tx1"/>
                </a:solidFill>
                <a:latin typeface="+mn-lt"/>
                <a:ea typeface="+mn-ea"/>
                <a:cs typeface="+mn-cs"/>
              </a:rPr>
              <a:t>, Islam &amp; </a:t>
            </a:r>
            <a:r>
              <a:rPr lang="en-US" sz="1200" kern="1200" dirty="0" err="1" smtClean="0">
                <a:solidFill>
                  <a:schemeClr val="tx1"/>
                </a:solidFill>
                <a:latin typeface="+mn-lt"/>
                <a:ea typeface="+mn-ea"/>
                <a:cs typeface="+mn-cs"/>
              </a:rPr>
              <a:t>Andrish</a:t>
            </a:r>
            <a:r>
              <a:rPr lang="en-US" sz="1200" kern="1200" dirty="0" smtClean="0">
                <a:solidFill>
                  <a:schemeClr val="tx1"/>
                </a:solidFill>
                <a:latin typeface="+mn-lt"/>
                <a:ea typeface="+mn-ea"/>
                <a:cs typeface="+mn-cs"/>
              </a:rPr>
              <a:t> 156).</a:t>
            </a:r>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It is indisputable that Sports Medicine is a core area in health aspects and as such, critical focus should be extended to the specialty to achieve the goals of the professionals, the athletes and the elderly (Robert 7). More professionals should be trained and educated on the skills of Sports Medicine, and also, NGO's, the Government and private firms should increase funding the area so to benefit all the stakeholders. </a:t>
            </a:r>
            <a:endParaRPr lang="en-US" dirty="0"/>
          </a:p>
        </p:txBody>
      </p:sp>
      <p:sp>
        <p:nvSpPr>
          <p:cNvPr id="4" name="Slide Number Placeholder 3"/>
          <p:cNvSpPr>
            <a:spLocks noGrp="1"/>
          </p:cNvSpPr>
          <p:nvPr>
            <p:ph type="sldNum" sz="quarter" idx="10"/>
          </p:nvPr>
        </p:nvSpPr>
        <p:spPr/>
        <p:txBody>
          <a:bodyPr/>
          <a:lstStyle/>
          <a:p>
            <a:fld id="{D4E97127-F981-4BD3-AA68-0E2C9C5A78FB}"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6E21127-F540-4913-8C45-AF2B50AAA190}" type="datetimeFigureOut">
              <a:rPr lang="en-US" smtClean="0"/>
              <a:t>4/23/2019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C3C486B-BD56-4B68-B30F-ADA99059FBA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E21127-F540-4913-8C45-AF2B50AAA190}" type="datetimeFigureOut">
              <a:rPr lang="en-US" smtClean="0"/>
              <a:t>4/23/2019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C3C486B-BD56-4B68-B30F-ADA99059FBA7}"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6E21127-F540-4913-8C45-AF2B50AAA190}" type="datetimeFigureOut">
              <a:rPr lang="en-US" smtClean="0"/>
              <a:t>4/23/2019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C3C486B-BD56-4B68-B30F-ADA99059FBA7}"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E21127-F540-4913-8C45-AF2B50AAA190}" type="datetimeFigureOut">
              <a:rPr lang="en-US" smtClean="0"/>
              <a:t>4/23/2019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C3C486B-BD56-4B68-B30F-ADA99059FBA7}"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6E21127-F540-4913-8C45-AF2B50AAA190}" type="datetimeFigureOut">
              <a:rPr lang="en-US" smtClean="0"/>
              <a:t>4/23/2019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C3C486B-BD56-4B68-B30F-ADA99059FBA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6E21127-F540-4913-8C45-AF2B50AAA190}" type="datetimeFigureOut">
              <a:rPr lang="en-US" smtClean="0"/>
              <a:t>4/23/2019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C3C486B-BD56-4B68-B30F-ADA99059FBA7}"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6E21127-F540-4913-8C45-AF2B50AAA190}" type="datetimeFigureOut">
              <a:rPr lang="en-US" smtClean="0"/>
              <a:t>4/23/2019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C3C486B-BD56-4B68-B30F-ADA99059FB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6E21127-F540-4913-8C45-AF2B50AAA190}" type="datetimeFigureOut">
              <a:rPr lang="en-US" smtClean="0"/>
              <a:t>4/23/2019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C3C486B-BD56-4B68-B30F-ADA99059FBA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6E21127-F540-4913-8C45-AF2B50AAA190}" type="datetimeFigureOut">
              <a:rPr lang="en-US" smtClean="0"/>
              <a:t>4/23/2019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C3C486B-BD56-4B68-B30F-ADA99059FBA7}"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E21127-F540-4913-8C45-AF2B50AAA190}" type="datetimeFigureOut">
              <a:rPr lang="en-US" smtClean="0"/>
              <a:t>4/23/2019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C3C486B-BD56-4B68-B30F-ADA99059FB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E21127-F540-4913-8C45-AF2B50AAA190}" type="datetimeFigureOut">
              <a:rPr lang="en-US" smtClean="0"/>
              <a:t>4/23/2019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C3C486B-BD56-4B68-B30F-ADA99059FBA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6E21127-F540-4913-8C45-AF2B50AAA190}" type="datetimeFigureOut">
              <a:rPr lang="en-US" smtClean="0"/>
              <a:t>4/23/2019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C3C486B-BD56-4B68-B30F-ADA99059FB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1829761"/>
          </a:xfrm>
        </p:spPr>
        <p:txBody>
          <a:bodyPr>
            <a:normAutofit/>
          </a:bodyPr>
          <a:lstStyle/>
          <a:p>
            <a:pPr algn="ctr"/>
            <a:r>
              <a:rPr lang="en-US" sz="3200" dirty="0" smtClean="0">
                <a:latin typeface="Times New Roman" pitchFamily="18" charset="0"/>
                <a:cs typeface="Times New Roman" pitchFamily="18" charset="0"/>
              </a:rPr>
              <a:t>Sports Medicine.</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pPr algn="ctr"/>
            <a:r>
              <a:rPr lang="en-US" sz="2800" dirty="0" smtClean="0">
                <a:latin typeface="Times New Roman" pitchFamily="18" charset="0"/>
                <a:cs typeface="Times New Roman" pitchFamily="18" charset="0"/>
              </a:rPr>
              <a:t>Presentation.</a:t>
            </a:r>
            <a:endParaRPr lang="en-US" sz="2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Desktop\iStock-183761461-1.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609601"/>
            <a:ext cx="7772400" cy="838200"/>
          </a:xfrm>
        </p:spPr>
        <p:txBody>
          <a:bodyPr/>
          <a:lstStyle/>
          <a:p>
            <a:pPr algn="ctr"/>
            <a:r>
              <a:rPr lang="en-US" sz="3200" dirty="0" smtClean="0">
                <a:latin typeface="Times New Roman" pitchFamily="18" charset="0"/>
                <a:cs typeface="Times New Roman" pitchFamily="18" charset="0"/>
              </a:rPr>
              <a:t>Introduction</a:t>
            </a:r>
            <a:r>
              <a:rPr lang="en-US" dirty="0" smtClean="0"/>
              <a:t>.</a:t>
            </a:r>
            <a:endParaRPr lang="en-US" dirty="0"/>
          </a:p>
        </p:txBody>
      </p:sp>
      <p:sp>
        <p:nvSpPr>
          <p:cNvPr id="3" name="Subtitle 2"/>
          <p:cNvSpPr>
            <a:spLocks noGrp="1"/>
          </p:cNvSpPr>
          <p:nvPr>
            <p:ph type="subTitle" idx="1"/>
          </p:nvPr>
        </p:nvSpPr>
        <p:spPr>
          <a:xfrm>
            <a:off x="533400" y="1981200"/>
            <a:ext cx="8305800" cy="1752600"/>
          </a:xfrm>
        </p:spPr>
        <p:txBody>
          <a:bodyPr>
            <a:normAutofit fontScale="47500" lnSpcReduction="20000"/>
          </a:bodyPr>
          <a:lstStyle/>
          <a:p>
            <a:pPr algn="l">
              <a:buFont typeface="Wingdings" pitchFamily="2" charset="2"/>
              <a:buChar char="v"/>
            </a:pPr>
            <a:r>
              <a:rPr lang="en-US" sz="4200" dirty="0">
                <a:solidFill>
                  <a:schemeClr val="tx1"/>
                </a:solidFill>
                <a:latin typeface="Times New Roman" pitchFamily="18" charset="0"/>
                <a:cs typeface="Times New Roman" pitchFamily="18" charset="0"/>
              </a:rPr>
              <a:t>Emphasizes on physical fitness and prevention of injuries.</a:t>
            </a:r>
          </a:p>
          <a:p>
            <a:pPr algn="l">
              <a:buFont typeface="Wingdings" pitchFamily="2" charset="2"/>
              <a:buChar char="v"/>
            </a:pPr>
            <a:r>
              <a:rPr lang="en-US" sz="4200" dirty="0">
                <a:solidFill>
                  <a:schemeClr val="tx1"/>
                </a:solidFill>
                <a:latin typeface="Times New Roman" pitchFamily="18" charset="0"/>
                <a:cs typeface="Times New Roman" pitchFamily="18" charset="0"/>
              </a:rPr>
              <a:t>Promotes health in a scientific assessment.</a:t>
            </a:r>
          </a:p>
          <a:p>
            <a:pPr algn="l">
              <a:buFont typeface="Wingdings" pitchFamily="2" charset="2"/>
              <a:buChar char="v"/>
            </a:pPr>
            <a:r>
              <a:rPr lang="en-US" sz="4200" dirty="0">
                <a:solidFill>
                  <a:schemeClr val="tx1"/>
                </a:solidFill>
                <a:latin typeface="Times New Roman" pitchFamily="18" charset="0"/>
                <a:cs typeface="Times New Roman" pitchFamily="18" charset="0"/>
              </a:rPr>
              <a:t>Involves aspects such as treatments of injuries, prevention of injuries and nutrition.</a:t>
            </a:r>
          </a:p>
          <a:p>
            <a:pPr algn="l">
              <a:buFont typeface="Wingdings" pitchFamily="2" charset="2"/>
              <a:buChar char="v"/>
            </a:pPr>
            <a:r>
              <a:rPr lang="en-US" sz="4200" dirty="0">
                <a:solidFill>
                  <a:schemeClr val="tx1"/>
                </a:solidFill>
                <a:latin typeface="Times New Roman" pitchFamily="18" charset="0"/>
                <a:cs typeface="Times New Roman" pitchFamily="18" charset="0"/>
              </a:rPr>
              <a:t>Trainers, surgeons, physical therapists, and special physicians are involved.</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599"/>
            <a:ext cx="7772400" cy="609601"/>
          </a:xfrm>
        </p:spPr>
        <p:txBody>
          <a:bodyPr>
            <a:normAutofit/>
          </a:bodyPr>
          <a:lstStyle/>
          <a:p>
            <a:pPr algn="ctr"/>
            <a:r>
              <a:rPr lang="en-US" sz="3200" dirty="0" smtClean="0">
                <a:latin typeface="Times New Roman" pitchFamily="18" charset="0"/>
                <a:cs typeface="Times New Roman" pitchFamily="18" charset="0"/>
              </a:rPr>
              <a:t>History.</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1600200"/>
            <a:ext cx="8305800" cy="2895600"/>
          </a:xfrm>
        </p:spPr>
        <p:txBody>
          <a:bodyPr>
            <a:normAutofit fontScale="25000" lnSpcReduction="20000"/>
          </a:bodyPr>
          <a:lstStyle/>
          <a:p>
            <a:pPr algn="l">
              <a:buFont typeface="Wingdings" pitchFamily="2" charset="2"/>
              <a:buChar char="v"/>
            </a:pPr>
            <a:r>
              <a:rPr lang="en-US" sz="8000" dirty="0">
                <a:solidFill>
                  <a:schemeClr val="tx1"/>
                </a:solidFill>
                <a:latin typeface="Times New Roman" pitchFamily="18" charset="0"/>
                <a:cs typeface="Times New Roman" pitchFamily="18" charset="0"/>
              </a:rPr>
              <a:t>Traced back from the old medical specialty, Chinese Writing, and early Hindu.</a:t>
            </a:r>
          </a:p>
          <a:p>
            <a:pPr algn="l">
              <a:buFont typeface="Wingdings" pitchFamily="2" charset="2"/>
              <a:buChar char="v"/>
            </a:pPr>
            <a:r>
              <a:rPr lang="en-US" sz="8000" dirty="0">
                <a:solidFill>
                  <a:schemeClr val="tx1"/>
                </a:solidFill>
                <a:latin typeface="Times New Roman" pitchFamily="18" charset="0"/>
                <a:cs typeface="Times New Roman" pitchFamily="18" charset="0"/>
              </a:rPr>
              <a:t>Increased Research in Olympics in 1866.</a:t>
            </a:r>
          </a:p>
          <a:p>
            <a:pPr algn="l">
              <a:buFont typeface="Wingdings" pitchFamily="2" charset="2"/>
              <a:buChar char="v"/>
            </a:pPr>
            <a:r>
              <a:rPr lang="en-US" sz="8000" dirty="0">
                <a:solidFill>
                  <a:schemeClr val="tx1"/>
                </a:solidFill>
                <a:latin typeface="Times New Roman" pitchFamily="18" charset="0"/>
                <a:cs typeface="Times New Roman" pitchFamily="18" charset="0"/>
              </a:rPr>
              <a:t>Contribution of the International Hygiene Exhibition in 1911.</a:t>
            </a:r>
          </a:p>
          <a:p>
            <a:pPr algn="l">
              <a:buFont typeface="Wingdings" pitchFamily="2" charset="2"/>
              <a:buChar char="v"/>
            </a:pPr>
            <a:r>
              <a:rPr lang="en-US" sz="8000" dirty="0">
                <a:solidFill>
                  <a:schemeClr val="tx1"/>
                </a:solidFill>
                <a:latin typeface="Times New Roman" pitchFamily="18" charset="0"/>
                <a:cs typeface="Times New Roman" pitchFamily="18" charset="0"/>
              </a:rPr>
              <a:t>Establishment of the first Sports Medicine Department in 1950</a:t>
            </a:r>
          </a:p>
          <a:p>
            <a:pPr algn="l">
              <a:buFont typeface="Wingdings" pitchFamily="2" charset="2"/>
              <a:buChar char="v"/>
            </a:pPr>
            <a:r>
              <a:rPr lang="en-US" sz="8000" dirty="0">
                <a:solidFill>
                  <a:schemeClr val="tx1"/>
                </a:solidFill>
                <a:latin typeface="Times New Roman" pitchFamily="18" charset="0"/>
                <a:cs typeface="Times New Roman" pitchFamily="18" charset="0"/>
              </a:rPr>
              <a:t>Establishment of Orthopedic </a:t>
            </a:r>
            <a:r>
              <a:rPr lang="en-US" sz="8000" dirty="0" err="1">
                <a:solidFill>
                  <a:schemeClr val="tx1"/>
                </a:solidFill>
                <a:latin typeface="Times New Roman" pitchFamily="18" charset="0"/>
                <a:cs typeface="Times New Roman" pitchFamily="18" charset="0"/>
              </a:rPr>
              <a:t>Traumatological</a:t>
            </a:r>
            <a:r>
              <a:rPr lang="en-US" sz="8000" dirty="0">
                <a:solidFill>
                  <a:schemeClr val="tx1"/>
                </a:solidFill>
                <a:latin typeface="Times New Roman" pitchFamily="18" charset="0"/>
                <a:cs typeface="Times New Roman" pitchFamily="18" charset="0"/>
              </a:rPr>
              <a:t> Sports Medicine in 2000.</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a:latin typeface="Times New Roman" pitchFamily="18" charset="0"/>
                <a:cs typeface="Times New Roman" pitchFamily="18" charset="0"/>
              </a:rPr>
              <a:t>Most Sports' medicine centers are corporate entities.</a:t>
            </a:r>
          </a:p>
          <a:p>
            <a:r>
              <a:rPr lang="en-US" sz="2000" dirty="0">
                <a:latin typeface="Times New Roman" pitchFamily="18" charset="0"/>
                <a:cs typeface="Times New Roman" pitchFamily="18" charset="0"/>
              </a:rPr>
              <a:t>Managers lead the entities.</a:t>
            </a:r>
          </a:p>
          <a:p>
            <a:r>
              <a:rPr lang="en-US" sz="2000" dirty="0">
                <a:latin typeface="Times New Roman" pitchFamily="18" charset="0"/>
                <a:cs typeface="Times New Roman" pitchFamily="18" charset="0"/>
              </a:rPr>
              <a:t>Establishment of policies, rules, and regulations by the managers.</a:t>
            </a:r>
          </a:p>
          <a:p>
            <a:r>
              <a:rPr lang="en-US" sz="2000" dirty="0">
                <a:latin typeface="Times New Roman" pitchFamily="18" charset="0"/>
                <a:cs typeface="Times New Roman" pitchFamily="18" charset="0"/>
              </a:rPr>
              <a:t>Involvement of professional health staff.</a:t>
            </a:r>
          </a:p>
        </p:txBody>
      </p:sp>
      <p:sp>
        <p:nvSpPr>
          <p:cNvPr id="2" name="Title 1"/>
          <p:cNvSpPr>
            <a:spLocks noGrp="1"/>
          </p:cNvSpPr>
          <p:nvPr>
            <p:ph type="title"/>
          </p:nvPr>
        </p:nvSpPr>
        <p:spPr>
          <a:xfrm>
            <a:off x="609600" y="457200"/>
            <a:ext cx="8229600" cy="655638"/>
          </a:xfrm>
        </p:spPr>
        <p:txBody>
          <a:bodyPr>
            <a:normAutofit/>
          </a:bodyPr>
          <a:lstStyle/>
          <a:p>
            <a:pPr algn="ctr"/>
            <a:r>
              <a:rPr lang="en-US" sz="3600" dirty="0" smtClean="0">
                <a:latin typeface="Times New Roman" pitchFamily="18" charset="0"/>
                <a:cs typeface="Times New Roman" pitchFamily="18" charset="0"/>
              </a:rPr>
              <a:t>Organizational </a:t>
            </a:r>
            <a:r>
              <a:rPr lang="en-US" sz="3600" dirty="0">
                <a:latin typeface="Times New Roman" pitchFamily="18" charset="0"/>
                <a:cs typeface="Times New Roman" pitchFamily="18" charset="0"/>
              </a:rPr>
              <a:t>Structure.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533400"/>
            <a:ext cx="7772400" cy="838201"/>
          </a:xfrm>
        </p:spPr>
        <p:txBody>
          <a:bodyPr>
            <a:normAutofit/>
          </a:bodyPr>
          <a:lstStyle/>
          <a:p>
            <a:pPr algn="ctr"/>
            <a:r>
              <a:rPr lang="en-US" sz="3200" dirty="0">
                <a:latin typeface="Times New Roman" pitchFamily="18" charset="0"/>
                <a:cs typeface="Times New Roman" pitchFamily="18" charset="0"/>
              </a:rPr>
              <a:t>Sports Medicine and the Elderly.</a:t>
            </a:r>
          </a:p>
        </p:txBody>
      </p:sp>
      <p:sp>
        <p:nvSpPr>
          <p:cNvPr id="3" name="Subtitle 2"/>
          <p:cNvSpPr>
            <a:spLocks noGrp="1"/>
          </p:cNvSpPr>
          <p:nvPr>
            <p:ph type="subTitle" idx="1"/>
          </p:nvPr>
        </p:nvSpPr>
        <p:spPr>
          <a:xfrm>
            <a:off x="304800" y="1676400"/>
            <a:ext cx="8534400" cy="5181600"/>
          </a:xfrm>
        </p:spPr>
        <p:txBody>
          <a:bodyPr>
            <a:normAutofit/>
          </a:bodyPr>
          <a:lstStyle/>
          <a:p>
            <a:pPr algn="l">
              <a:buFont typeface="Wingdings" pitchFamily="2" charset="2"/>
              <a:buChar char="v"/>
            </a:pPr>
            <a:r>
              <a:rPr lang="en-US" sz="2000" dirty="0">
                <a:solidFill>
                  <a:schemeClr val="tx1"/>
                </a:solidFill>
                <a:latin typeface="Times New Roman" pitchFamily="18" charset="0"/>
                <a:cs typeface="Times New Roman" pitchFamily="18" charset="0"/>
              </a:rPr>
              <a:t>Revolutionization of care </a:t>
            </a:r>
            <a:r>
              <a:rPr lang="en-US" sz="2000" dirty="0" smtClean="0">
                <a:solidFill>
                  <a:schemeClr val="tx1"/>
                </a:solidFill>
                <a:latin typeface="Times New Roman" pitchFamily="18" charset="0"/>
                <a:cs typeface="Times New Roman" pitchFamily="18" charset="0"/>
              </a:rPr>
              <a:t>delivery.</a:t>
            </a:r>
          </a:p>
          <a:p>
            <a:pPr algn="l">
              <a:buFont typeface="Wingdings" pitchFamily="2" charset="2"/>
              <a:buChar char="v"/>
            </a:pPr>
            <a:r>
              <a:rPr lang="en-US" sz="2000" dirty="0" smtClean="0">
                <a:solidFill>
                  <a:schemeClr val="tx1"/>
                </a:solidFill>
                <a:latin typeface="Times New Roman" pitchFamily="18" charset="0"/>
                <a:cs typeface="Times New Roman" pitchFamily="18" charset="0"/>
              </a:rPr>
              <a:t>Focus </a:t>
            </a:r>
            <a:r>
              <a:rPr lang="en-US" sz="2000" dirty="0">
                <a:solidFill>
                  <a:schemeClr val="tx1"/>
                </a:solidFill>
                <a:latin typeface="Times New Roman" pitchFamily="18" charset="0"/>
                <a:cs typeface="Times New Roman" pitchFamily="18" charset="0"/>
              </a:rPr>
              <a:t>on the elderly </a:t>
            </a:r>
            <a:r>
              <a:rPr lang="en-US" sz="2000" dirty="0" smtClean="0">
                <a:solidFill>
                  <a:schemeClr val="tx1"/>
                </a:solidFill>
                <a:latin typeface="Times New Roman" pitchFamily="18" charset="0"/>
                <a:cs typeface="Times New Roman" pitchFamily="18" charset="0"/>
              </a:rPr>
              <a:t>athletes.</a:t>
            </a:r>
          </a:p>
          <a:p>
            <a:pPr algn="l">
              <a:buFont typeface="Wingdings" pitchFamily="2" charset="2"/>
              <a:buChar char="v"/>
            </a:pPr>
            <a:r>
              <a:rPr lang="en-US" sz="2000" dirty="0" smtClean="0">
                <a:solidFill>
                  <a:schemeClr val="tx1"/>
                </a:solidFill>
                <a:latin typeface="Times New Roman" pitchFamily="18" charset="0"/>
                <a:cs typeface="Times New Roman" pitchFamily="18" charset="0"/>
              </a:rPr>
              <a:t>Improved </a:t>
            </a:r>
            <a:r>
              <a:rPr lang="en-US" sz="2000" dirty="0">
                <a:solidFill>
                  <a:schemeClr val="tx1"/>
                </a:solidFill>
                <a:latin typeface="Times New Roman" pitchFamily="18" charset="0"/>
                <a:cs typeface="Times New Roman" pitchFamily="18" charset="0"/>
              </a:rPr>
              <a:t>breathing capacity, heart rate, bone strength, flexibility, and muscular strength</a:t>
            </a:r>
            <a:r>
              <a:rPr lang="en-US" sz="2000" dirty="0" smtClean="0">
                <a:solidFill>
                  <a:schemeClr val="tx1"/>
                </a:solidFill>
                <a:latin typeface="Times New Roman" pitchFamily="18" charset="0"/>
                <a:cs typeface="Times New Roman" pitchFamily="18" charset="0"/>
              </a:rPr>
              <a:t>.</a:t>
            </a:r>
          </a:p>
          <a:p>
            <a:pPr algn="l">
              <a:buFont typeface="Wingdings" pitchFamily="2" charset="2"/>
              <a:buChar char="v"/>
            </a:pPr>
            <a:endParaRPr lang="en-US" sz="2000" dirty="0">
              <a:solidFill>
                <a:schemeClr val="tx1"/>
              </a:solidFill>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pic>
        <p:nvPicPr>
          <p:cNvPr id="2050" name="Picture 2" descr="C:\Users\ADM\Desktop\engrs-mag_fall2017_sportsmed-graphic.jpg"/>
          <p:cNvPicPr>
            <a:picLocks noChangeAspect="1" noChangeArrowheads="1"/>
          </p:cNvPicPr>
          <p:nvPr/>
        </p:nvPicPr>
        <p:blipFill>
          <a:blip r:embed="rId3"/>
          <a:srcRect/>
          <a:stretch>
            <a:fillRect/>
          </a:stretch>
        </p:blipFill>
        <p:spPr bwMode="auto">
          <a:xfrm>
            <a:off x="0" y="3048000"/>
            <a:ext cx="9144000" cy="3810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609600"/>
            <a:ext cx="7772400" cy="860425"/>
          </a:xfrm>
        </p:spPr>
        <p:txBody>
          <a:bodyPr>
            <a:normAutofit/>
          </a:bodyPr>
          <a:lstStyle/>
          <a:p>
            <a:pPr algn="ctr"/>
            <a:r>
              <a:rPr lang="en-US" dirty="0"/>
              <a:t> </a:t>
            </a:r>
            <a:r>
              <a:rPr lang="en-US" sz="3200" dirty="0" smtClean="0">
                <a:latin typeface="Times New Roman" pitchFamily="18" charset="0"/>
                <a:cs typeface="Times New Roman" pitchFamily="18" charset="0"/>
              </a:rPr>
              <a:t>Service </a:t>
            </a:r>
            <a:r>
              <a:rPr lang="en-US" sz="3200" dirty="0">
                <a:latin typeface="Times New Roman" pitchFamily="18" charset="0"/>
                <a:cs typeface="Times New Roman" pitchFamily="18" charset="0"/>
              </a:rPr>
              <a:t>Delivery.</a:t>
            </a:r>
          </a:p>
        </p:txBody>
      </p:sp>
      <p:sp>
        <p:nvSpPr>
          <p:cNvPr id="3" name="Subtitle 2"/>
          <p:cNvSpPr>
            <a:spLocks noGrp="1"/>
          </p:cNvSpPr>
          <p:nvPr>
            <p:ph type="subTitle" idx="1"/>
          </p:nvPr>
        </p:nvSpPr>
        <p:spPr>
          <a:xfrm>
            <a:off x="304800" y="1524000"/>
            <a:ext cx="8534400" cy="1752600"/>
          </a:xfrm>
        </p:spPr>
        <p:txBody>
          <a:bodyPr>
            <a:normAutofit fontScale="85000" lnSpcReduction="20000"/>
          </a:bodyPr>
          <a:lstStyle/>
          <a:p>
            <a:pPr algn="l"/>
            <a:r>
              <a:rPr lang="en-US" dirty="0">
                <a:solidFill>
                  <a:schemeClr val="tx1"/>
                </a:solidFill>
              </a:rPr>
              <a:t> </a:t>
            </a:r>
          </a:p>
          <a:p>
            <a:pPr algn="l">
              <a:buFont typeface="Wingdings" pitchFamily="2" charset="2"/>
              <a:buChar char="ü"/>
            </a:pPr>
            <a:r>
              <a:rPr lang="en-US" dirty="0">
                <a:solidFill>
                  <a:schemeClr val="tx1"/>
                </a:solidFill>
                <a:latin typeface="Times New Roman" pitchFamily="18" charset="0"/>
                <a:cs typeface="Times New Roman" pitchFamily="18" charset="0"/>
              </a:rPr>
              <a:t>Focus on a comprehensive diagnosis and treatment plan.</a:t>
            </a:r>
          </a:p>
          <a:p>
            <a:pPr algn="l">
              <a:buFont typeface="Wingdings" pitchFamily="2" charset="2"/>
              <a:buChar char="ü"/>
            </a:pPr>
            <a:r>
              <a:rPr lang="en-US" dirty="0">
                <a:solidFill>
                  <a:schemeClr val="tx1"/>
                </a:solidFill>
                <a:latin typeface="Times New Roman" pitchFamily="18" charset="0"/>
                <a:cs typeface="Times New Roman" pitchFamily="18" charset="0"/>
              </a:rPr>
              <a:t>Involvement of a medical doctor and an athlete.</a:t>
            </a:r>
          </a:p>
          <a:p>
            <a:pPr algn="l">
              <a:buFont typeface="Wingdings" pitchFamily="2" charset="2"/>
              <a:buChar char="ü"/>
            </a:pPr>
            <a:r>
              <a:rPr lang="en-US" dirty="0">
                <a:solidFill>
                  <a:schemeClr val="tx1"/>
                </a:solidFill>
                <a:latin typeface="Times New Roman" pitchFamily="18" charset="0"/>
                <a:cs typeface="Times New Roman" pitchFamily="18" charset="0"/>
              </a:rPr>
              <a:t>Creation of treatment schedules.</a:t>
            </a:r>
          </a:p>
          <a:p>
            <a:pPr algn="l">
              <a:buFont typeface="Wingdings" pitchFamily="2" charset="2"/>
              <a:buChar char="ü"/>
            </a:pPr>
            <a:r>
              <a:rPr lang="en-US" dirty="0">
                <a:solidFill>
                  <a:schemeClr val="tx1"/>
                </a:solidFill>
                <a:latin typeface="Times New Roman" pitchFamily="18" charset="0"/>
                <a:cs typeface="Times New Roman" pitchFamily="18" charset="0"/>
              </a:rPr>
              <a:t>Critical focus on nutrition.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784225"/>
          </a:xfrm>
        </p:spPr>
        <p:txBody>
          <a:bodyPr>
            <a:normAutofit/>
          </a:bodyPr>
          <a:lstStyle/>
          <a:p>
            <a:pPr algn="ctr"/>
            <a:r>
              <a:rPr lang="en-US" sz="3200" dirty="0">
                <a:latin typeface="Times New Roman" pitchFamily="18" charset="0"/>
                <a:cs typeface="Times New Roman" pitchFamily="18" charset="0"/>
              </a:rPr>
              <a:t>Employment Opportunities</a:t>
            </a:r>
          </a:p>
        </p:txBody>
      </p:sp>
      <p:sp>
        <p:nvSpPr>
          <p:cNvPr id="3" name="Subtitle 2"/>
          <p:cNvSpPr>
            <a:spLocks noGrp="1"/>
          </p:cNvSpPr>
          <p:nvPr>
            <p:ph type="subTitle" idx="1"/>
          </p:nvPr>
        </p:nvSpPr>
        <p:spPr>
          <a:xfrm>
            <a:off x="685800" y="1600200"/>
            <a:ext cx="8077200" cy="1752600"/>
          </a:xfrm>
        </p:spPr>
        <p:txBody>
          <a:bodyPr/>
          <a:lstStyle/>
          <a:p>
            <a:pPr algn="l">
              <a:buFont typeface="Wingdings" pitchFamily="2" charset="2"/>
              <a:buChar char="v"/>
            </a:pPr>
            <a:r>
              <a:rPr lang="en-US" sz="2000" dirty="0">
                <a:solidFill>
                  <a:schemeClr val="tx1"/>
                </a:solidFill>
                <a:latin typeface="Times New Roman" pitchFamily="18" charset="0"/>
                <a:cs typeface="Times New Roman" pitchFamily="18" charset="0"/>
              </a:rPr>
              <a:t>Athletic Trainer.</a:t>
            </a:r>
          </a:p>
          <a:p>
            <a:pPr algn="l">
              <a:buFont typeface="Wingdings" pitchFamily="2" charset="2"/>
              <a:buChar char="v"/>
            </a:pPr>
            <a:r>
              <a:rPr lang="en-US" sz="2000" dirty="0">
                <a:solidFill>
                  <a:schemeClr val="tx1"/>
                </a:solidFill>
                <a:latin typeface="Times New Roman" pitchFamily="18" charset="0"/>
                <a:cs typeface="Times New Roman" pitchFamily="18" charset="0"/>
              </a:rPr>
              <a:t>Physical therapist.</a:t>
            </a:r>
          </a:p>
          <a:p>
            <a:pPr algn="l"/>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8229600" cy="555625"/>
          </a:xfrm>
        </p:spPr>
        <p:txBody>
          <a:bodyPr>
            <a:normAutofit fontScale="90000"/>
          </a:bodyPr>
          <a:lstStyle/>
          <a:p>
            <a:pPr algn="ctr"/>
            <a:r>
              <a:rPr lang="en-US" sz="3200" dirty="0">
                <a:latin typeface="Times New Roman" pitchFamily="18" charset="0"/>
                <a:cs typeface="Times New Roman" pitchFamily="18" charset="0"/>
              </a:rPr>
              <a:t>Employment </a:t>
            </a:r>
            <a:r>
              <a:rPr lang="en-US" sz="3200" dirty="0" smtClean="0">
                <a:latin typeface="Times New Roman" pitchFamily="18" charset="0"/>
                <a:cs typeface="Times New Roman" pitchFamily="18" charset="0"/>
              </a:rPr>
              <a:t>Opportunities Continued………..</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a:xfrm>
            <a:off x="685800" y="1066800"/>
            <a:ext cx="8153400" cy="5791200"/>
          </a:xfrm>
        </p:spPr>
        <p:txBody>
          <a:bodyPr>
            <a:normAutofit/>
          </a:bodyPr>
          <a:lstStyle/>
          <a:p>
            <a:pPr algn="l">
              <a:buFont typeface="Wingdings" pitchFamily="2" charset="2"/>
              <a:buChar char="v"/>
            </a:pPr>
            <a:r>
              <a:rPr lang="en-US" sz="2000" dirty="0">
                <a:solidFill>
                  <a:schemeClr val="tx1"/>
                </a:solidFill>
                <a:latin typeface="Times New Roman" pitchFamily="18" charset="0"/>
                <a:cs typeface="Times New Roman" pitchFamily="18" charset="0"/>
              </a:rPr>
              <a:t>Nutritionist.</a:t>
            </a:r>
          </a:p>
          <a:p>
            <a:pPr algn="l">
              <a:buFont typeface="Wingdings" pitchFamily="2" charset="2"/>
              <a:buChar char="v"/>
            </a:pPr>
            <a:r>
              <a:rPr lang="en-US" sz="2000" dirty="0">
                <a:solidFill>
                  <a:schemeClr val="tx1"/>
                </a:solidFill>
                <a:latin typeface="Times New Roman" pitchFamily="18" charset="0"/>
                <a:cs typeface="Times New Roman" pitchFamily="18" charset="0"/>
              </a:rPr>
              <a:t>Medical doctor</a:t>
            </a:r>
            <a:r>
              <a:rPr lang="en-US" sz="2400" dirty="0" smtClean="0">
                <a:solidFill>
                  <a:schemeClr val="tx1"/>
                </a:solidFill>
                <a:latin typeface="Times New Roman" pitchFamily="18" charset="0"/>
                <a:cs typeface="Times New Roman" pitchFamily="18" charset="0"/>
              </a:rPr>
              <a:t>.</a:t>
            </a:r>
          </a:p>
          <a:p>
            <a:pPr algn="l">
              <a:buFont typeface="Wingdings" pitchFamily="2" charset="2"/>
              <a:buChar char="v"/>
            </a:pPr>
            <a:endParaRPr lang="en-US" sz="2400" dirty="0">
              <a:solidFill>
                <a:schemeClr val="tx1"/>
              </a:solidFill>
              <a:latin typeface="Times New Roman" pitchFamily="18" charset="0"/>
              <a:cs typeface="Times New Roman" pitchFamily="18" charset="0"/>
            </a:endParaRPr>
          </a:p>
        </p:txBody>
      </p:sp>
      <p:pic>
        <p:nvPicPr>
          <p:cNvPr id="4098" name="Picture 2" descr="C:\Users\ADM\Desktop\SMART34.png"/>
          <p:cNvPicPr>
            <a:picLocks noChangeAspect="1" noChangeArrowheads="1"/>
          </p:cNvPicPr>
          <p:nvPr/>
        </p:nvPicPr>
        <p:blipFill>
          <a:blip r:embed="rId3"/>
          <a:srcRect/>
          <a:stretch>
            <a:fillRect/>
          </a:stretch>
        </p:blipFill>
        <p:spPr bwMode="auto">
          <a:xfrm>
            <a:off x="1397396" y="1981200"/>
            <a:ext cx="6349207" cy="4876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57200"/>
            <a:ext cx="7772400" cy="784225"/>
          </a:xfrm>
        </p:spPr>
        <p:txBody>
          <a:bodyPr>
            <a:normAutofit/>
          </a:bodyPr>
          <a:lstStyle/>
          <a:p>
            <a:pPr algn="ctr"/>
            <a:r>
              <a:rPr lang="en-US" sz="3200" dirty="0" smtClean="0">
                <a:latin typeface="Times New Roman" pitchFamily="18" charset="0"/>
                <a:cs typeface="Times New Roman" pitchFamily="18" charset="0"/>
              </a:rPr>
              <a:t>Budget </a:t>
            </a:r>
            <a:r>
              <a:rPr lang="en-US" sz="3200" dirty="0">
                <a:latin typeface="Times New Roman" pitchFamily="18" charset="0"/>
                <a:cs typeface="Times New Roman" pitchFamily="18" charset="0"/>
              </a:rPr>
              <a:t>and Funding.</a:t>
            </a:r>
          </a:p>
        </p:txBody>
      </p:sp>
      <p:sp>
        <p:nvSpPr>
          <p:cNvPr id="3" name="Subtitle 2"/>
          <p:cNvSpPr>
            <a:spLocks noGrp="1"/>
          </p:cNvSpPr>
          <p:nvPr>
            <p:ph type="subTitle" idx="1"/>
          </p:nvPr>
        </p:nvSpPr>
        <p:spPr>
          <a:xfrm>
            <a:off x="609600" y="1371600"/>
            <a:ext cx="7848600" cy="2743200"/>
          </a:xfrm>
        </p:spPr>
        <p:txBody>
          <a:bodyPr>
            <a:noAutofit/>
          </a:bodyPr>
          <a:lstStyle/>
          <a:p>
            <a:pPr algn="l">
              <a:buFont typeface="Wingdings" pitchFamily="2" charset="2"/>
              <a:buChar char="v"/>
            </a:pPr>
            <a:r>
              <a:rPr lang="en-US" sz="2000" dirty="0">
                <a:solidFill>
                  <a:schemeClr val="tx1"/>
                </a:solidFill>
                <a:latin typeface="Times New Roman" pitchFamily="18" charset="0"/>
                <a:cs typeface="Times New Roman" pitchFamily="18" charset="0"/>
              </a:rPr>
              <a:t>Spending Ceiling/Increment Budget.</a:t>
            </a:r>
          </a:p>
          <a:p>
            <a:pPr algn="l">
              <a:buFont typeface="Wingdings" pitchFamily="2" charset="2"/>
              <a:buChar char="v"/>
            </a:pPr>
            <a:r>
              <a:rPr lang="en-US" sz="2000" dirty="0">
                <a:solidFill>
                  <a:schemeClr val="tx1"/>
                </a:solidFill>
                <a:latin typeface="Times New Roman" pitchFamily="18" charset="0"/>
                <a:cs typeface="Times New Roman" pitchFamily="18" charset="0"/>
              </a:rPr>
              <a:t>Spending model budget.</a:t>
            </a:r>
          </a:p>
          <a:p>
            <a:pPr algn="l">
              <a:buFont typeface="Wingdings" pitchFamily="2" charset="2"/>
              <a:buChar char="v"/>
            </a:pPr>
            <a:r>
              <a:rPr lang="en-US" sz="2000" dirty="0">
                <a:solidFill>
                  <a:schemeClr val="tx1"/>
                </a:solidFill>
                <a:latin typeface="Times New Roman" pitchFamily="18" charset="0"/>
                <a:cs typeface="Times New Roman" pitchFamily="18" charset="0"/>
              </a:rPr>
              <a:t>Zero Based Budget.</a:t>
            </a:r>
          </a:p>
          <a:p>
            <a:pPr algn="l">
              <a:buFont typeface="Wingdings" pitchFamily="2" charset="2"/>
              <a:buChar char="v"/>
            </a:pPr>
            <a:r>
              <a:rPr lang="en-US" sz="2000" dirty="0">
                <a:solidFill>
                  <a:schemeClr val="tx1"/>
                </a:solidFill>
                <a:latin typeface="Times New Roman" pitchFamily="18" charset="0"/>
                <a:cs typeface="Times New Roman" pitchFamily="18" charset="0"/>
              </a:rPr>
              <a:t>Grant organization funding.</a:t>
            </a:r>
          </a:p>
          <a:p>
            <a:pPr algn="l">
              <a:buFont typeface="Wingdings" pitchFamily="2" charset="2"/>
              <a:buChar char="v"/>
            </a:pPr>
            <a:r>
              <a:rPr lang="en-US" sz="2000" dirty="0">
                <a:solidFill>
                  <a:schemeClr val="tx1"/>
                </a:solidFill>
                <a:latin typeface="Times New Roman" pitchFamily="18" charset="0"/>
                <a:cs typeface="Times New Roman" pitchFamily="18" charset="0"/>
              </a:rPr>
              <a:t>Private funding.</a:t>
            </a:r>
          </a:p>
          <a:p>
            <a:pPr algn="l">
              <a:buFont typeface="Wingdings" pitchFamily="2" charset="2"/>
              <a:buChar char="v"/>
            </a:pPr>
            <a:r>
              <a:rPr lang="en-US" sz="2000" dirty="0">
                <a:solidFill>
                  <a:schemeClr val="tx1"/>
                </a:solidFill>
                <a:latin typeface="Times New Roman" pitchFamily="18" charset="0"/>
                <a:cs typeface="Times New Roman" pitchFamily="18" charset="0"/>
              </a:rPr>
              <a:t>Government funding.</a:t>
            </a:r>
          </a:p>
          <a:p>
            <a:pPr algn="l">
              <a:buFont typeface="Wingdings" pitchFamily="2" charset="2"/>
              <a:buChar char="v"/>
            </a:pPr>
            <a:endParaRPr lang="en-US" sz="24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381000"/>
            <a:ext cx="7772400" cy="685801"/>
          </a:xfrm>
        </p:spPr>
        <p:txBody>
          <a:bodyPr>
            <a:normAutofit/>
          </a:bodyPr>
          <a:lstStyle/>
          <a:p>
            <a:pPr algn="ctr"/>
            <a:r>
              <a:rPr lang="en-US" sz="3200" dirty="0">
                <a:latin typeface="Times New Roman" pitchFamily="18" charset="0"/>
                <a:cs typeface="Times New Roman" pitchFamily="18" charset="0"/>
              </a:rPr>
              <a:t>Problem Areas in Sports Medicine.</a:t>
            </a:r>
          </a:p>
        </p:txBody>
      </p:sp>
      <p:sp>
        <p:nvSpPr>
          <p:cNvPr id="3" name="Subtitle 2"/>
          <p:cNvSpPr>
            <a:spLocks noGrp="1"/>
          </p:cNvSpPr>
          <p:nvPr>
            <p:ph type="subTitle" idx="1"/>
          </p:nvPr>
        </p:nvSpPr>
        <p:spPr>
          <a:xfrm>
            <a:off x="685800" y="1371600"/>
            <a:ext cx="7010400" cy="1752600"/>
          </a:xfrm>
        </p:spPr>
        <p:txBody>
          <a:bodyPr>
            <a:normAutofit/>
          </a:bodyPr>
          <a:lstStyle/>
          <a:p>
            <a:pPr algn="l">
              <a:buFont typeface="Wingdings" pitchFamily="2" charset="2"/>
              <a:buChar char="v"/>
            </a:pPr>
            <a:r>
              <a:rPr lang="en-US" sz="2000" dirty="0">
                <a:solidFill>
                  <a:schemeClr val="tx1"/>
                </a:solidFill>
                <a:latin typeface="Times New Roman" pitchFamily="18" charset="0"/>
                <a:cs typeface="Times New Roman" pitchFamily="18" charset="0"/>
              </a:rPr>
              <a:t>Physical Injuries.</a:t>
            </a:r>
          </a:p>
          <a:p>
            <a:pPr algn="l">
              <a:buFont typeface="Wingdings" pitchFamily="2" charset="2"/>
              <a:buChar char="v"/>
            </a:pPr>
            <a:r>
              <a:rPr lang="en-US" sz="2000" dirty="0">
                <a:solidFill>
                  <a:schemeClr val="tx1"/>
                </a:solidFill>
                <a:latin typeface="Times New Roman" pitchFamily="18" charset="0"/>
                <a:cs typeface="Times New Roman" pitchFamily="18" charset="0"/>
              </a:rPr>
              <a:t>Psychological problems</a:t>
            </a:r>
            <a:r>
              <a:rPr lang="en-US" sz="2000" dirty="0" smtClean="0">
                <a:solidFill>
                  <a:schemeClr val="tx1"/>
                </a:solidFill>
                <a:latin typeface="Times New Roman" pitchFamily="18" charset="0"/>
                <a:cs typeface="Times New Roman" pitchFamily="18" charset="0"/>
              </a:rPr>
              <a:t>.</a:t>
            </a:r>
          </a:p>
          <a:p>
            <a:pPr algn="l">
              <a:buFont typeface="Wingdings" pitchFamily="2" charset="2"/>
              <a:buChar char="v"/>
            </a:pPr>
            <a:endParaRPr lang="en-US" sz="2000" dirty="0">
              <a:solidFill>
                <a:schemeClr val="tx1"/>
              </a:solidFill>
              <a:latin typeface="Times New Roman" pitchFamily="18" charset="0"/>
              <a:cs typeface="Times New Roman" pitchFamily="18" charset="0"/>
            </a:endParaRPr>
          </a:p>
        </p:txBody>
      </p:sp>
      <p:pic>
        <p:nvPicPr>
          <p:cNvPr id="3074" name="Picture 2" descr="C:\Users\ADM\Desktop\SportsMedicine-5a787da6ff1b780037f147ff.jpg"/>
          <p:cNvPicPr>
            <a:picLocks noChangeAspect="1" noChangeArrowheads="1"/>
          </p:cNvPicPr>
          <p:nvPr/>
        </p:nvPicPr>
        <p:blipFill>
          <a:blip r:embed="rId3"/>
          <a:srcRect/>
          <a:stretch>
            <a:fillRect/>
          </a:stretch>
        </p:blipFill>
        <p:spPr bwMode="auto">
          <a:xfrm>
            <a:off x="0" y="2286000"/>
            <a:ext cx="9144000" cy="4572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4800"/>
            <a:ext cx="7772400" cy="838201"/>
          </a:xfrm>
        </p:spPr>
        <p:txBody>
          <a:bodyPr>
            <a:normAutofit/>
          </a:bodyPr>
          <a:lstStyle/>
          <a:p>
            <a:pPr algn="ctr"/>
            <a:r>
              <a:rPr lang="en-US" sz="3200" dirty="0">
                <a:latin typeface="Times New Roman" pitchFamily="18" charset="0"/>
                <a:cs typeface="Times New Roman" pitchFamily="18" charset="0"/>
              </a:rPr>
              <a:t>Conclusion.</a:t>
            </a:r>
          </a:p>
        </p:txBody>
      </p:sp>
      <p:sp>
        <p:nvSpPr>
          <p:cNvPr id="3" name="Subtitle 2"/>
          <p:cNvSpPr>
            <a:spLocks noGrp="1"/>
          </p:cNvSpPr>
          <p:nvPr>
            <p:ph type="subTitle" idx="1"/>
          </p:nvPr>
        </p:nvSpPr>
        <p:spPr>
          <a:xfrm>
            <a:off x="457200" y="1371600"/>
            <a:ext cx="8305800" cy="3505200"/>
          </a:xfrm>
        </p:spPr>
        <p:txBody>
          <a:bodyPr>
            <a:noAutofit/>
          </a:bodyPr>
          <a:lstStyle/>
          <a:p>
            <a:r>
              <a:rPr lang="en-US" sz="2000" dirty="0"/>
              <a:t>  </a:t>
            </a:r>
          </a:p>
          <a:p>
            <a:pPr algn="l">
              <a:buFont typeface="Wingdings" pitchFamily="2" charset="2"/>
              <a:buChar char="v"/>
            </a:pPr>
            <a:r>
              <a:rPr lang="en-US" sz="2000" dirty="0">
                <a:solidFill>
                  <a:schemeClr val="tx1"/>
                </a:solidFill>
                <a:latin typeface="Times New Roman" pitchFamily="18" charset="0"/>
                <a:cs typeface="Times New Roman" pitchFamily="18" charset="0"/>
              </a:rPr>
              <a:t>Sports Medicine is a vital health delivery system. </a:t>
            </a:r>
          </a:p>
          <a:p>
            <a:pPr algn="l">
              <a:buFont typeface="Wingdings" pitchFamily="2" charset="2"/>
              <a:buChar char="v"/>
            </a:pPr>
            <a:r>
              <a:rPr lang="en-US" sz="2000" dirty="0">
                <a:solidFill>
                  <a:schemeClr val="tx1"/>
                </a:solidFill>
                <a:latin typeface="Times New Roman" pitchFamily="18" charset="0"/>
                <a:cs typeface="Times New Roman" pitchFamily="18" charset="0"/>
              </a:rPr>
              <a:t>Focuses on older adults and athletes.</a:t>
            </a:r>
          </a:p>
          <a:p>
            <a:pPr algn="l">
              <a:buFont typeface="Wingdings" pitchFamily="2" charset="2"/>
              <a:buChar char="v"/>
            </a:pPr>
            <a:r>
              <a:rPr lang="en-US" sz="2000" dirty="0">
                <a:solidFill>
                  <a:schemeClr val="tx1"/>
                </a:solidFill>
                <a:latin typeface="Times New Roman" pitchFamily="18" charset="0"/>
                <a:cs typeface="Times New Roman" pitchFamily="18" charset="0"/>
              </a:rPr>
              <a:t>Increase training and funding of Sports medicine.</a:t>
            </a:r>
          </a:p>
          <a:p>
            <a:pPr algn="l">
              <a:buFont typeface="Wingdings" pitchFamily="2" charset="2"/>
              <a:buChar char="v"/>
            </a:pPr>
            <a:r>
              <a:rPr lang="en-US" sz="2000" dirty="0">
                <a:solidFill>
                  <a:schemeClr val="tx1"/>
                </a:solidFill>
                <a:latin typeface="Times New Roman" pitchFamily="18" charset="0"/>
                <a:cs typeface="Times New Roman" pitchFamily="18" charset="0"/>
              </a:rPr>
              <a:t>Focus on both Physical and Psychological health.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525963"/>
          </a:xfrm>
        </p:spPr>
        <p:txBody>
          <a:bodyPr>
            <a:normAutofit fontScale="85000" lnSpcReduction="20000"/>
          </a:bodyPr>
          <a:lstStyle/>
          <a:p>
            <a:r>
              <a:rPr lang="en-US" sz="2600" dirty="0" smtClean="0">
                <a:latin typeface="Times New Roman" pitchFamily="18" charset="0"/>
                <a:cs typeface="Times New Roman" pitchFamily="18" charset="0"/>
              </a:rPr>
              <a:t>Best, J. P. (2005). </a:t>
            </a:r>
            <a:r>
              <a:rPr lang="en-US" sz="2600" i="1" dirty="0" smtClean="0">
                <a:latin typeface="Times New Roman" pitchFamily="18" charset="0"/>
                <a:cs typeface="Times New Roman" pitchFamily="18" charset="0"/>
              </a:rPr>
              <a:t>20 common problems in sports medicine. British Journal of Sports Medicine, 39(1), 120 – 142</a:t>
            </a:r>
            <a:endParaRPr lang="en-US" sz="2600" dirty="0" smtClean="0">
              <a:latin typeface="Times New Roman" pitchFamily="18" charset="0"/>
              <a:cs typeface="Times New Roman" pitchFamily="18" charset="0"/>
            </a:endParaRPr>
          </a:p>
          <a:p>
            <a:r>
              <a:rPr lang="en-US" sz="2600" dirty="0" smtClean="0">
                <a:latin typeface="Times New Roman" pitchFamily="18" charset="0"/>
                <a:cs typeface="Times New Roman" pitchFamily="18" charset="0"/>
              </a:rPr>
              <a:t>Carlos, Sharp. "Sports and Exercise Science, Essays in the History of Sports Medicine." </a:t>
            </a:r>
            <a:r>
              <a:rPr lang="en-US" sz="2600" i="1" dirty="0" smtClean="0">
                <a:latin typeface="Times New Roman" pitchFamily="18" charset="0"/>
                <a:cs typeface="Times New Roman" pitchFamily="18" charset="0"/>
              </a:rPr>
              <a:t>British Journal of Sports Medicine</a:t>
            </a:r>
            <a:r>
              <a:rPr lang="en-US" sz="2600" dirty="0" smtClean="0">
                <a:latin typeface="Times New Roman" pitchFamily="18" charset="0"/>
                <a:cs typeface="Times New Roman" pitchFamily="18" charset="0"/>
              </a:rPr>
              <a:t> (1994): 64.</a:t>
            </a:r>
          </a:p>
          <a:p>
            <a:r>
              <a:rPr lang="en-US" sz="2600" dirty="0" smtClean="0">
                <a:latin typeface="Times New Roman" pitchFamily="18" charset="0"/>
                <a:cs typeface="Times New Roman" pitchFamily="18" charset="0"/>
              </a:rPr>
              <a:t>Daniel, </a:t>
            </a:r>
            <a:r>
              <a:rPr lang="en-US" sz="2600" dirty="0" err="1" smtClean="0">
                <a:latin typeface="Times New Roman" pitchFamily="18" charset="0"/>
                <a:cs typeface="Times New Roman" pitchFamily="18" charset="0"/>
              </a:rPr>
              <a:t>Romanelli</a:t>
            </a:r>
            <a:r>
              <a:rPr lang="en-US" sz="2600" dirty="0" smtClean="0">
                <a:latin typeface="Times New Roman" pitchFamily="18" charset="0"/>
                <a:cs typeface="Times New Roman" pitchFamily="18" charset="0"/>
              </a:rPr>
              <a:t>. "Sports Medicine Media Guide." </a:t>
            </a:r>
            <a:r>
              <a:rPr lang="en-US" sz="2600" i="1" dirty="0" smtClean="0">
                <a:latin typeface="Times New Roman" pitchFamily="18" charset="0"/>
                <a:cs typeface="Times New Roman" pitchFamily="18" charset="0"/>
              </a:rPr>
              <a:t>The American </a:t>
            </a:r>
            <a:r>
              <a:rPr lang="en-US" sz="2600" i="1" dirty="0" err="1" smtClean="0">
                <a:latin typeface="Times New Roman" pitchFamily="18" charset="0"/>
                <a:cs typeface="Times New Roman" pitchFamily="18" charset="0"/>
              </a:rPr>
              <a:t>Orthopaedic</a:t>
            </a:r>
            <a:r>
              <a:rPr lang="en-US" sz="2600" i="1" dirty="0" smtClean="0">
                <a:latin typeface="Times New Roman" pitchFamily="18" charset="0"/>
                <a:cs typeface="Times New Roman" pitchFamily="18" charset="0"/>
              </a:rPr>
              <a:t> Society for Sports Medicine</a:t>
            </a:r>
            <a:r>
              <a:rPr lang="en-US" sz="2600" dirty="0" smtClean="0">
                <a:latin typeface="Times New Roman" pitchFamily="18" charset="0"/>
                <a:cs typeface="Times New Roman" pitchFamily="18" charset="0"/>
              </a:rPr>
              <a:t> (2011): 1-33.</a:t>
            </a:r>
          </a:p>
          <a:p>
            <a:r>
              <a:rPr lang="en-US" sz="2600" dirty="0" err="1" smtClean="0">
                <a:latin typeface="Times New Roman" pitchFamily="18" charset="0"/>
                <a:cs typeface="Times New Roman" pitchFamily="18" charset="0"/>
              </a:rPr>
              <a:t>Sfandiari</a:t>
            </a:r>
            <a:r>
              <a:rPr lang="en-US" sz="2600" dirty="0" smtClean="0">
                <a:latin typeface="Times New Roman" pitchFamily="18" charset="0"/>
                <a:cs typeface="Times New Roman" pitchFamily="18" charset="0"/>
              </a:rPr>
              <a:t>, A., </a:t>
            </a:r>
            <a:r>
              <a:rPr lang="en-US" sz="2600" dirty="0" err="1" smtClean="0">
                <a:latin typeface="Times New Roman" pitchFamily="18" charset="0"/>
                <a:cs typeface="Times New Roman" pitchFamily="18" charset="0"/>
              </a:rPr>
              <a:t>Broshek</a:t>
            </a:r>
            <a:r>
              <a:rPr lang="en-US" sz="2600" dirty="0" smtClean="0">
                <a:latin typeface="Times New Roman" pitchFamily="18" charset="0"/>
                <a:cs typeface="Times New Roman" pitchFamily="18" charset="0"/>
              </a:rPr>
              <a:t>, D. K., &amp; Freeman, J. R. </a:t>
            </a:r>
            <a:r>
              <a:rPr lang="en-US" sz="2600" i="1" dirty="0" smtClean="0">
                <a:latin typeface="Times New Roman" pitchFamily="18" charset="0"/>
                <a:cs typeface="Times New Roman" pitchFamily="18" charset="0"/>
              </a:rPr>
              <a:t>Psychiatric and Neuropsychological Issues in Sports Medicine. Clinics in Sports Medicine, 30(3), 76 – 88.</a:t>
            </a:r>
            <a:r>
              <a:rPr lang="en-US" sz="2600" dirty="0" smtClean="0">
                <a:latin typeface="Times New Roman" pitchFamily="18" charset="0"/>
                <a:cs typeface="Times New Roman" pitchFamily="18" charset="0"/>
              </a:rPr>
              <a:t> (2011). </a:t>
            </a:r>
          </a:p>
          <a:p>
            <a:r>
              <a:rPr lang="en-US" sz="2600" dirty="0" err="1" smtClean="0">
                <a:latin typeface="Times New Roman" pitchFamily="18" charset="0"/>
                <a:cs typeface="Times New Roman" pitchFamily="18" charset="0"/>
              </a:rPr>
              <a:t>Kodali</a:t>
            </a:r>
            <a:r>
              <a:rPr lang="en-US" sz="2600" dirty="0" smtClean="0">
                <a:latin typeface="Times New Roman" pitchFamily="18" charset="0"/>
                <a:cs typeface="Times New Roman" pitchFamily="18" charset="0"/>
              </a:rPr>
              <a:t>, P., Islam, A., &amp; </a:t>
            </a:r>
            <a:r>
              <a:rPr lang="en-US" sz="2600" dirty="0" err="1" smtClean="0">
                <a:latin typeface="Times New Roman" pitchFamily="18" charset="0"/>
                <a:cs typeface="Times New Roman" pitchFamily="18" charset="0"/>
              </a:rPr>
              <a:t>Andrish</a:t>
            </a:r>
            <a:r>
              <a:rPr lang="en-US" sz="2600" dirty="0" smtClean="0">
                <a:latin typeface="Times New Roman" pitchFamily="18" charset="0"/>
                <a:cs typeface="Times New Roman" pitchFamily="18" charset="0"/>
              </a:rPr>
              <a:t>, J. </a:t>
            </a:r>
            <a:r>
              <a:rPr lang="en-US" sz="2600" i="1" dirty="0" smtClean="0">
                <a:latin typeface="Times New Roman" pitchFamily="18" charset="0"/>
                <a:cs typeface="Times New Roman" pitchFamily="18" charset="0"/>
              </a:rPr>
              <a:t>Anterior Knee Pain in the Young Athlete. Sports Medicine and Arthroscopy Review, 19(1), 156 – 160.</a:t>
            </a:r>
            <a:r>
              <a:rPr lang="en-US" sz="2600" dirty="0" smtClean="0">
                <a:latin typeface="Times New Roman" pitchFamily="18" charset="0"/>
                <a:cs typeface="Times New Roman" pitchFamily="18" charset="0"/>
              </a:rPr>
              <a:t>(2011).</a:t>
            </a:r>
          </a:p>
          <a:p>
            <a:r>
              <a:rPr lang="en-US" sz="2600" dirty="0" smtClean="0">
                <a:latin typeface="Times New Roman" pitchFamily="18" charset="0"/>
                <a:cs typeface="Times New Roman" pitchFamily="18" charset="0"/>
              </a:rPr>
              <a:t>Robert, Bradley. "A Comparison of Athletic Training Program Financial Resources." </a:t>
            </a:r>
            <a:r>
              <a:rPr lang="en-US" sz="2600" i="1" dirty="0" smtClean="0">
                <a:latin typeface="Times New Roman" pitchFamily="18" charset="0"/>
                <a:cs typeface="Times New Roman" pitchFamily="18" charset="0"/>
              </a:rPr>
              <a:t>The Sport Journal</a:t>
            </a:r>
            <a:r>
              <a:rPr lang="en-US" sz="2600" dirty="0" smtClean="0">
                <a:latin typeface="Times New Roman" pitchFamily="18" charset="0"/>
                <a:cs typeface="Times New Roman" pitchFamily="18" charset="0"/>
              </a:rPr>
              <a:t> (2010): 7-9.</a:t>
            </a:r>
          </a:p>
          <a:p>
            <a:pPr>
              <a:buNone/>
            </a:pPr>
            <a:endParaRPr lang="en-US" dirty="0"/>
          </a:p>
        </p:txBody>
      </p:sp>
      <p:sp>
        <p:nvSpPr>
          <p:cNvPr id="3" name="Title 2"/>
          <p:cNvSpPr>
            <a:spLocks noGrp="1"/>
          </p:cNvSpPr>
          <p:nvPr>
            <p:ph type="title"/>
          </p:nvPr>
        </p:nvSpPr>
        <p:spPr>
          <a:xfrm>
            <a:off x="457200" y="304800"/>
            <a:ext cx="8229600" cy="685800"/>
          </a:xfrm>
        </p:spPr>
        <p:txBody>
          <a:bodyPr>
            <a:normAutofit/>
          </a:bodyPr>
          <a:lstStyle/>
          <a:p>
            <a:pPr algn="ctr"/>
            <a:r>
              <a:rPr lang="en-US" sz="3200" dirty="0" smtClean="0">
                <a:latin typeface="Times New Roman" pitchFamily="18" charset="0"/>
                <a:cs typeface="Times New Roman" pitchFamily="18" charset="0"/>
              </a:rPr>
              <a:t>Works Cited.</a:t>
            </a:r>
            <a:endParaRPr lang="en-US" sz="32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164</TotalTime>
  <Words>885</Words>
  <Application>Microsoft Office PowerPoint</Application>
  <PresentationFormat>On-screen Show (4:3)</PresentationFormat>
  <Paragraphs>81</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Sports Medicine.</vt:lpstr>
      <vt:lpstr>Slide 2</vt:lpstr>
      <vt:lpstr>Introduction.</vt:lpstr>
      <vt:lpstr>History.</vt:lpstr>
      <vt:lpstr>Organizational Structure.</vt:lpstr>
      <vt:lpstr>Sports Medicine and the Elderly.</vt:lpstr>
      <vt:lpstr> Service Delivery.</vt:lpstr>
      <vt:lpstr>Employment Opportunities</vt:lpstr>
      <vt:lpstr>Employment Opportunities Continued………..</vt:lpstr>
      <vt:lpstr>Budget and Funding.</vt:lpstr>
      <vt:lpstr>Problem Areas in Sports Medicine.</vt:lpstr>
      <vt:lpstr>Conclusion.</vt:lpstr>
      <vt:lpstr>Works Cited.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Sports Medicine.</dc:title>
  <dc:creator>ADM</dc:creator>
  <cp:lastModifiedBy>ADM</cp:lastModifiedBy>
  <cp:revision>1</cp:revision>
  <dcterms:created xsi:type="dcterms:W3CDTF">2019-04-23T06:21:45Z</dcterms:created>
  <dcterms:modified xsi:type="dcterms:W3CDTF">2019-04-23T09:06:35Z</dcterms:modified>
</cp:coreProperties>
</file>